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0" r:id="rId3"/>
    <p:sldId id="284" r:id="rId4"/>
    <p:sldId id="286" r:id="rId5"/>
    <p:sldId id="285" r:id="rId6"/>
    <p:sldId id="281" r:id="rId7"/>
    <p:sldId id="282" r:id="rId8"/>
    <p:sldId id="283" r:id="rId9"/>
    <p:sldId id="289" r:id="rId10"/>
    <p:sldId id="262" r:id="rId11"/>
    <p:sldId id="263" r:id="rId12"/>
    <p:sldId id="287" r:id="rId13"/>
    <p:sldId id="28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pos="4196" userDrawn="1">
          <p15:clr>
            <a:srgbClr val="A4A3A4"/>
          </p15:clr>
        </p15:guide>
        <p15:guide id="2" pos="12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orient="horz" pos="2918" userDrawn="1">
          <p15:clr>
            <a:srgbClr val="A4A3A4"/>
          </p15:clr>
        </p15:guide>
        <p15:guide id="5" orient="horz" pos="2397" userDrawn="1">
          <p15:clr>
            <a:srgbClr val="A4A3A4"/>
          </p15:clr>
        </p15:guide>
        <p15:guide id="6" orient="horz" pos="1491" userDrawn="1">
          <p15:clr>
            <a:srgbClr val="A4A3A4"/>
          </p15:clr>
        </p15:guide>
        <p15:guide id="7" pos="288" userDrawn="1">
          <p15:clr>
            <a:srgbClr val="A4A3A4"/>
          </p15:clr>
        </p15:guide>
        <p15:guide id="8" pos="1176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2077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  <p15:guide id="12" orient="horz" pos="120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2C"/>
    <a:srgbClr val="FFDE81"/>
    <a:srgbClr val="FFD358"/>
    <a:srgbClr val="8031A7"/>
    <a:srgbClr val="BFBFBF"/>
    <a:srgbClr val="007A97"/>
    <a:srgbClr val="FAB200"/>
    <a:srgbClr val="7D5900"/>
    <a:srgbClr val="FFE29E"/>
    <a:srgbClr val="FFF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690"/>
    <p:restoredTop sz="63795" autoAdjust="0"/>
  </p:normalViewPr>
  <p:slideViewPr>
    <p:cSldViewPr snapToGrid="0" snapToObjects="1">
      <p:cViewPr varScale="1">
        <p:scale>
          <a:sx n="76" d="100"/>
          <a:sy n="76" d="100"/>
        </p:scale>
        <p:origin x="-1422" y="-90"/>
      </p:cViewPr>
      <p:guideLst>
        <p:guide orient="horz" pos="2918"/>
        <p:guide orient="horz" pos="2397"/>
        <p:guide orient="horz" pos="1491"/>
        <p:guide orient="horz" pos="890"/>
        <p:guide orient="horz" pos="1201"/>
        <p:guide pos="4196"/>
        <p:guide pos="120"/>
        <p:guide pos="192"/>
        <p:guide pos="288"/>
        <p:guide pos="1176"/>
        <p:guide pos="2880"/>
        <p:guide pos="2077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70" d="100"/>
        <a:sy n="170" d="100"/>
      </p:scale>
      <p:origin x="0" y="3612"/>
    </p:cViewPr>
  </p:sorterViewPr>
  <p:notesViewPr>
    <p:cSldViewPr snapToGrid="0" snapToObjects="1">
      <p:cViewPr varScale="1">
        <p:scale>
          <a:sx n="97" d="100"/>
          <a:sy n="97" d="100"/>
        </p:scale>
        <p:origin x="-367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D00C-46DC-0F47-B2AC-989F5DFB1A7F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F642-BC8A-F24D-81C7-A1734C77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9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63" y="351503"/>
            <a:ext cx="4662985" cy="26228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7" name="Straight Connector 6"/>
          <p:cNvCxnSpPr/>
          <p:nvPr/>
        </p:nvCxnSpPr>
        <p:spPr>
          <a:xfrm>
            <a:off x="5132439" y="540774"/>
            <a:ext cx="0" cy="818043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Notes Placeholder 10"/>
          <p:cNvSpPr>
            <a:spLocks noGrp="1"/>
          </p:cNvSpPr>
          <p:nvPr>
            <p:ph type="body" sz="quarter" idx="3"/>
          </p:nvPr>
        </p:nvSpPr>
        <p:spPr>
          <a:xfrm>
            <a:off x="380963" y="3114368"/>
            <a:ext cx="4662985" cy="57838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12107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158750" indent="0" algn="l" defTabSz="914400" rtl="0" eaLnBrk="1" latinLnBrk="0" hangingPunct="1">
      <a:buNone/>
      <a:tabLst/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goal of this Practice Lab is to: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Load a DSE Core table from a 3 table join.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Produce jobs that report: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.  Customers without orders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.  Count of orders by state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.  Orders where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paid_date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is null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.  Count of orders by customer, sort by count descending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33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what worked well, poorly, from the Practice Lab.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2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of Practice Lab-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03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remaining content may be read “extra credit”, as time allows.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89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//  Spark</a:t>
            </a:r>
          </a:p>
          <a:p>
            <a:endParaRPr lang="en-US" dirty="0" smtClean="0"/>
          </a:p>
          <a:p>
            <a:r>
              <a:rPr lang="en-US" dirty="0" smtClean="0"/>
              <a:t>case class </a:t>
            </a:r>
            <a:r>
              <a:rPr lang="en-US" dirty="0" err="1" smtClean="0"/>
              <a:t>My_Customer</a:t>
            </a:r>
            <a:r>
              <a:rPr lang="en-US" dirty="0" smtClean="0"/>
              <a:t> (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customer_num:Int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state:String</a:t>
            </a:r>
            <a:endParaRPr lang="en-US" dirty="0" smtClean="0"/>
          </a:p>
          <a:p>
            <a:r>
              <a:rPr lang="en-US" dirty="0" smtClean="0"/>
              <a:t>   )</a:t>
            </a:r>
          </a:p>
          <a:p>
            <a:r>
              <a:rPr lang="en-US" dirty="0" smtClean="0"/>
              <a:t>case class </a:t>
            </a:r>
            <a:r>
              <a:rPr lang="en-US" dirty="0" err="1" smtClean="0"/>
              <a:t>My_Order</a:t>
            </a:r>
            <a:r>
              <a:rPr lang="en-US" dirty="0" smtClean="0"/>
              <a:t> (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order_num:Int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paid_date:Option</a:t>
            </a:r>
            <a:r>
              <a:rPr lang="en-US" dirty="0" smtClean="0"/>
              <a:t>[String],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customer_num:Int</a:t>
            </a:r>
            <a:endParaRPr lang="en-US" dirty="0" smtClean="0"/>
          </a:p>
          <a:p>
            <a:r>
              <a:rPr lang="en-US" dirty="0" smtClean="0"/>
              <a:t>   )</a:t>
            </a:r>
          </a:p>
          <a:p>
            <a:r>
              <a:rPr lang="en-US" dirty="0" smtClean="0"/>
              <a:t>case class </a:t>
            </a:r>
            <a:r>
              <a:rPr lang="en-US" dirty="0" err="1" smtClean="0"/>
              <a:t>My_CustomerOrder</a:t>
            </a:r>
            <a:r>
              <a:rPr lang="en-US" dirty="0" smtClean="0"/>
              <a:t> (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order_num:Int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paid_date:String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customer_num:Int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state:String</a:t>
            </a:r>
            <a:endParaRPr lang="en-US" dirty="0" smtClean="0"/>
          </a:p>
          <a:p>
            <a:r>
              <a:rPr lang="en-US" dirty="0" smtClean="0"/>
              <a:t>   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//  load </a:t>
            </a:r>
            <a:r>
              <a:rPr lang="en-US" dirty="0" err="1" smtClean="0"/>
              <a:t>customer_orders</a:t>
            </a:r>
            <a:r>
              <a:rPr lang="en-US" dirty="0" smtClean="0"/>
              <a:t> (orders with customers)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val</a:t>
            </a:r>
            <a:r>
              <a:rPr lang="en-US" dirty="0" smtClean="0"/>
              <a:t> </a:t>
            </a:r>
            <a:r>
              <a:rPr lang="en-US" dirty="0" err="1" smtClean="0"/>
              <a:t>c_rows</a:t>
            </a:r>
            <a:r>
              <a:rPr lang="en-US" dirty="0" smtClean="0"/>
              <a:t> = </a:t>
            </a:r>
            <a:r>
              <a:rPr lang="en-US" dirty="0" err="1" smtClean="0"/>
              <a:t>sc.cassandraTable</a:t>
            </a:r>
            <a:r>
              <a:rPr lang="en-US" dirty="0" smtClean="0"/>
              <a:t>("ks_7571", "customer").</a:t>
            </a:r>
          </a:p>
          <a:p>
            <a:r>
              <a:rPr lang="en-US" dirty="0" smtClean="0"/>
              <a:t>   select("</a:t>
            </a:r>
            <a:r>
              <a:rPr lang="en-US" dirty="0" err="1" smtClean="0"/>
              <a:t>customer_num</a:t>
            </a:r>
            <a:r>
              <a:rPr lang="en-US" dirty="0" smtClean="0"/>
              <a:t>", "state").</a:t>
            </a:r>
          </a:p>
          <a:p>
            <a:r>
              <a:rPr lang="en-US" dirty="0" smtClean="0"/>
              <a:t>   as((</a:t>
            </a:r>
            <a:r>
              <a:rPr lang="en-US" dirty="0" err="1" smtClean="0"/>
              <a:t>customer_num:Int</a:t>
            </a:r>
            <a:r>
              <a:rPr lang="en-US" dirty="0" smtClean="0"/>
              <a:t>, </a:t>
            </a:r>
            <a:r>
              <a:rPr lang="en-US" dirty="0" err="1" smtClean="0"/>
              <a:t>state:String</a:t>
            </a:r>
            <a:r>
              <a:rPr lang="en-US" dirty="0" smtClean="0"/>
              <a:t>) =&gt;</a:t>
            </a:r>
          </a:p>
          <a:p>
            <a:r>
              <a:rPr lang="en-US" dirty="0" smtClean="0"/>
              <a:t>      (</a:t>
            </a:r>
            <a:r>
              <a:rPr lang="en-US" dirty="0" err="1" smtClean="0"/>
              <a:t>customer_num</a:t>
            </a:r>
            <a:r>
              <a:rPr lang="en-US" dirty="0" smtClean="0"/>
              <a:t>, (state)))</a:t>
            </a:r>
          </a:p>
          <a:p>
            <a:endParaRPr lang="en-US" dirty="0" smtClean="0"/>
          </a:p>
          <a:p>
            <a:r>
              <a:rPr lang="en-US" dirty="0" err="1" smtClean="0"/>
              <a:t>val</a:t>
            </a:r>
            <a:r>
              <a:rPr lang="en-US" dirty="0" smtClean="0"/>
              <a:t> </a:t>
            </a:r>
            <a:r>
              <a:rPr lang="en-US" dirty="0" err="1" smtClean="0"/>
              <a:t>o_rows</a:t>
            </a:r>
            <a:r>
              <a:rPr lang="en-US" dirty="0" smtClean="0"/>
              <a:t> = </a:t>
            </a:r>
            <a:r>
              <a:rPr lang="en-US" dirty="0" err="1" smtClean="0"/>
              <a:t>sc.cassandraTable</a:t>
            </a:r>
            <a:r>
              <a:rPr lang="en-US" dirty="0" smtClean="0"/>
              <a:t>("ks_7571", "orders").</a:t>
            </a:r>
          </a:p>
          <a:p>
            <a:r>
              <a:rPr lang="en-US" dirty="0" smtClean="0"/>
              <a:t>   select("</a:t>
            </a:r>
            <a:r>
              <a:rPr lang="en-US" dirty="0" err="1" smtClean="0"/>
              <a:t>customer_num</a:t>
            </a:r>
            <a:r>
              <a:rPr lang="en-US" dirty="0" smtClean="0"/>
              <a:t>", "</a:t>
            </a:r>
            <a:r>
              <a:rPr lang="en-US" dirty="0" err="1" smtClean="0"/>
              <a:t>order_num</a:t>
            </a:r>
            <a:r>
              <a:rPr lang="en-US" dirty="0" smtClean="0"/>
              <a:t>", "</a:t>
            </a:r>
            <a:r>
              <a:rPr lang="en-US" dirty="0" err="1" smtClean="0"/>
              <a:t>paid_date</a:t>
            </a:r>
            <a:r>
              <a:rPr lang="en-US" dirty="0" smtClean="0"/>
              <a:t>").</a:t>
            </a:r>
          </a:p>
          <a:p>
            <a:r>
              <a:rPr lang="en-US" dirty="0" smtClean="0"/>
              <a:t>   as((</a:t>
            </a:r>
            <a:r>
              <a:rPr lang="en-US" dirty="0" err="1" smtClean="0"/>
              <a:t>customer_num:Int</a:t>
            </a:r>
            <a:r>
              <a:rPr lang="en-US" dirty="0" smtClean="0"/>
              <a:t>, </a:t>
            </a:r>
            <a:r>
              <a:rPr lang="en-US" dirty="0" err="1" smtClean="0"/>
              <a:t>order_num:Int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</a:t>
            </a:r>
            <a:r>
              <a:rPr lang="en-US" dirty="0" err="1" smtClean="0"/>
              <a:t>paid_date:String</a:t>
            </a:r>
            <a:r>
              <a:rPr lang="en-US" dirty="0" smtClean="0"/>
              <a:t>) =&gt; (</a:t>
            </a:r>
            <a:r>
              <a:rPr lang="en-US" dirty="0" err="1" smtClean="0"/>
              <a:t>customer_num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(</a:t>
            </a:r>
            <a:r>
              <a:rPr lang="en-US" dirty="0" err="1" smtClean="0"/>
              <a:t>order_num</a:t>
            </a:r>
            <a:r>
              <a:rPr lang="en-US" dirty="0" smtClean="0"/>
              <a:t>, </a:t>
            </a:r>
            <a:r>
              <a:rPr lang="en-US" dirty="0" err="1" smtClean="0"/>
              <a:t>paid_date</a:t>
            </a:r>
            <a:r>
              <a:rPr lang="en-US" dirty="0" smtClean="0"/>
              <a:t>)))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val</a:t>
            </a:r>
            <a:r>
              <a:rPr lang="en-US" dirty="0" smtClean="0"/>
              <a:t> </a:t>
            </a:r>
            <a:r>
              <a:rPr lang="en-US" dirty="0" err="1" smtClean="0"/>
              <a:t>j_rows</a:t>
            </a:r>
            <a:r>
              <a:rPr lang="en-US" dirty="0" smtClean="0"/>
              <a:t> = </a:t>
            </a:r>
            <a:r>
              <a:rPr lang="en-US" dirty="0" err="1" smtClean="0"/>
              <a:t>o_rows.join</a:t>
            </a:r>
            <a:r>
              <a:rPr lang="en-US" dirty="0" smtClean="0"/>
              <a:t>(</a:t>
            </a:r>
            <a:r>
              <a:rPr lang="en-US" dirty="0" err="1" smtClean="0"/>
              <a:t>c_rows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j_rows.collect</a:t>
            </a:r>
            <a:r>
              <a:rPr lang="en-US" dirty="0" smtClean="0"/>
              <a:t>().</a:t>
            </a:r>
            <a:r>
              <a:rPr lang="en-US" dirty="0" err="1" smtClean="0"/>
              <a:t>foreach</a:t>
            </a:r>
            <a:r>
              <a:rPr lang="en-US" dirty="0" smtClean="0"/>
              <a:t>(</a:t>
            </a:r>
            <a:r>
              <a:rPr lang="en-US" dirty="0" err="1" smtClean="0"/>
              <a:t>println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(119,((1016,null),NJ))</a:t>
            </a:r>
          </a:p>
          <a:p>
            <a:r>
              <a:rPr lang="en-US" dirty="0" smtClean="0"/>
              <a:t>(112,((1006,null),CA))</a:t>
            </a:r>
          </a:p>
          <a:p>
            <a:r>
              <a:rPr lang="en-US" dirty="0" smtClean="0"/>
              <a:t>(126,((1022,09/02/1998),CO))</a:t>
            </a:r>
          </a:p>
          <a:p>
            <a:r>
              <a:rPr lang="en-US" dirty="0" smtClean="0"/>
              <a:t>(120,((1017,null),AZ))</a:t>
            </a:r>
          </a:p>
          <a:p>
            <a:r>
              <a:rPr lang="en-US" dirty="0" smtClean="0"/>
              <a:t>(127,((1023,08/22/1998),NY))</a:t>
            </a:r>
          </a:p>
          <a:p>
            <a:r>
              <a:rPr lang="en-US" dirty="0" smtClean="0"/>
              <a:t>(106,((1004,null),CA))</a:t>
            </a:r>
          </a:p>
          <a:p>
            <a:r>
              <a:rPr lang="en-US" dirty="0" smtClean="0"/>
              <a:t>(106,((1014,07/10/1998),CA))</a:t>
            </a:r>
          </a:p>
          <a:p>
            <a:r>
              <a:rPr lang="en-US" dirty="0" smtClean="0"/>
              <a:t>(121,((1018,08/06/1998),DE))</a:t>
            </a:r>
          </a:p>
          <a:p>
            <a:r>
              <a:rPr lang="en-US" dirty="0" smtClean="0"/>
              <a:t>(122,((1019,08/06/1998),NJ))</a:t>
            </a:r>
          </a:p>
          <a:p>
            <a:r>
              <a:rPr lang="en-US" dirty="0" smtClean="0"/>
              <a:t>(115,((1010,08/22/1998),CA))</a:t>
            </a:r>
          </a:p>
          <a:p>
            <a:r>
              <a:rPr lang="en-US" dirty="0" smtClean="0"/>
              <a:t>(101,((1002,06/03/1998),CA))</a:t>
            </a:r>
          </a:p>
          <a:p>
            <a:r>
              <a:rPr lang="en-US" dirty="0" smtClean="0"/>
              <a:t>(116,((1005,06/21/1998),CA))</a:t>
            </a:r>
          </a:p>
          <a:p>
            <a:r>
              <a:rPr lang="en-US" dirty="0" smtClean="0"/>
              <a:t>(123,((1020,09/20/1998),FL))</a:t>
            </a:r>
          </a:p>
          <a:p>
            <a:r>
              <a:rPr lang="en-US" dirty="0" smtClean="0"/>
              <a:t>(117,((1007,null),CA))</a:t>
            </a:r>
          </a:p>
          <a:p>
            <a:r>
              <a:rPr lang="en-US" dirty="0" smtClean="0"/>
              <a:t>(117,((1012,null),CA))</a:t>
            </a:r>
          </a:p>
          <a:p>
            <a:r>
              <a:rPr lang="en-US" dirty="0" smtClean="0"/>
              <a:t>(110,((1015,08/31/1998),CA))</a:t>
            </a:r>
          </a:p>
          <a:p>
            <a:r>
              <a:rPr lang="en-US" dirty="0" smtClean="0"/>
              <a:t>(110,((1008,07/21/1998),CA))</a:t>
            </a:r>
          </a:p>
          <a:p>
            <a:r>
              <a:rPr lang="en-US" dirty="0" smtClean="0"/>
              <a:t>(124,((1021,08/22/1998),OK))</a:t>
            </a:r>
          </a:p>
          <a:p>
            <a:r>
              <a:rPr lang="en-US" dirty="0" smtClean="0"/>
              <a:t>(104,((1013,07/31/1998),CA))</a:t>
            </a:r>
          </a:p>
          <a:p>
            <a:r>
              <a:rPr lang="en-US" dirty="0" smtClean="0"/>
              <a:t>(104,((1011,08/29/1998),CA))</a:t>
            </a:r>
          </a:p>
          <a:p>
            <a:r>
              <a:rPr lang="en-US" dirty="0" smtClean="0"/>
              <a:t>(104,((1001,07/22/1998),CA))</a:t>
            </a:r>
          </a:p>
          <a:p>
            <a:r>
              <a:rPr lang="en-US" dirty="0" smtClean="0"/>
              <a:t>(104,((1003,06/14/1998),CA))</a:t>
            </a:r>
          </a:p>
          <a:p>
            <a:r>
              <a:rPr lang="en-US" dirty="0" smtClean="0"/>
              <a:t>(111,((1009,08/21/1998),CA))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val</a:t>
            </a:r>
            <a:r>
              <a:rPr lang="en-US" dirty="0" smtClean="0"/>
              <a:t> </a:t>
            </a:r>
            <a:r>
              <a:rPr lang="en-US" dirty="0" err="1" smtClean="0"/>
              <a:t>j_rows</a:t>
            </a:r>
            <a:r>
              <a:rPr lang="en-US" dirty="0" smtClean="0"/>
              <a:t> = </a:t>
            </a:r>
            <a:r>
              <a:rPr lang="en-US" dirty="0" err="1" smtClean="0"/>
              <a:t>o_rows.leftOuterJoin</a:t>
            </a:r>
            <a:r>
              <a:rPr lang="en-US" dirty="0" smtClean="0"/>
              <a:t>(</a:t>
            </a:r>
            <a:r>
              <a:rPr lang="en-US" dirty="0" err="1" smtClean="0"/>
              <a:t>c_rows</a:t>
            </a:r>
            <a:r>
              <a:rPr lang="en-US" dirty="0" smtClean="0"/>
              <a:t>).</a:t>
            </a:r>
          </a:p>
          <a:p>
            <a:r>
              <a:rPr lang="en-US" dirty="0" smtClean="0"/>
              <a:t>   filter{case (</a:t>
            </a:r>
            <a:r>
              <a:rPr lang="en-US" dirty="0" err="1" smtClean="0"/>
              <a:t>pk</a:t>
            </a:r>
            <a:r>
              <a:rPr lang="en-US" dirty="0" smtClean="0"/>
              <a:t>, (</a:t>
            </a:r>
            <a:r>
              <a:rPr lang="en-US" dirty="0" err="1" smtClean="0"/>
              <a:t>row_o</a:t>
            </a:r>
            <a:r>
              <a:rPr lang="en-US" dirty="0" smtClean="0"/>
              <a:t>, </a:t>
            </a:r>
            <a:r>
              <a:rPr lang="en-US" dirty="0" err="1" smtClean="0"/>
              <a:t>row_c</a:t>
            </a:r>
            <a:r>
              <a:rPr lang="en-US" dirty="0" smtClean="0"/>
              <a:t>)) =&gt; </a:t>
            </a:r>
            <a:r>
              <a:rPr lang="en-US" dirty="0" err="1" smtClean="0"/>
              <a:t>row_c.isDefined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err="1" smtClean="0"/>
              <a:t>j_rows.collect</a:t>
            </a:r>
            <a:r>
              <a:rPr lang="en-US" dirty="0" smtClean="0"/>
              <a:t>().</a:t>
            </a:r>
            <a:r>
              <a:rPr lang="en-US" dirty="0" err="1" smtClean="0"/>
              <a:t>foreach</a:t>
            </a:r>
            <a:r>
              <a:rPr lang="en-US" dirty="0" smtClean="0"/>
              <a:t>(</a:t>
            </a:r>
            <a:r>
              <a:rPr lang="en-US" dirty="0" err="1" smtClean="0"/>
              <a:t>println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(119,((1016,null),Some(NJ)))</a:t>
            </a:r>
          </a:p>
          <a:p>
            <a:r>
              <a:rPr lang="en-US" dirty="0" smtClean="0"/>
              <a:t>(112,((1006,null),Some(CA)))</a:t>
            </a:r>
          </a:p>
          <a:p>
            <a:r>
              <a:rPr lang="en-US" dirty="0" smtClean="0"/>
              <a:t>(126,((1022,09/02/1998),Some(CO)))</a:t>
            </a:r>
          </a:p>
          <a:p>
            <a:r>
              <a:rPr lang="en-US" dirty="0" smtClean="0"/>
              <a:t>(120,((1017,null),Some(AZ)))</a:t>
            </a:r>
          </a:p>
          <a:p>
            <a:r>
              <a:rPr lang="en-US" dirty="0" smtClean="0"/>
              <a:t>(127,((1023,08/22/1998),Some(NY)))</a:t>
            </a:r>
          </a:p>
          <a:p>
            <a:r>
              <a:rPr lang="en-US" dirty="0" smtClean="0"/>
              <a:t>(106,((1004,null),Some(CA)))</a:t>
            </a:r>
          </a:p>
          <a:p>
            <a:r>
              <a:rPr lang="en-US" dirty="0" smtClean="0"/>
              <a:t>(106,((1014,07/10/1998),Some(CA)))</a:t>
            </a:r>
          </a:p>
          <a:p>
            <a:r>
              <a:rPr lang="en-US" dirty="0" smtClean="0"/>
              <a:t>(121,((1018,08/06/1998),Some(DE)))</a:t>
            </a:r>
          </a:p>
          <a:p>
            <a:r>
              <a:rPr lang="en-US" dirty="0" smtClean="0"/>
              <a:t>(122,((1019,08/06/1998),Some(NJ)))</a:t>
            </a:r>
          </a:p>
          <a:p>
            <a:r>
              <a:rPr lang="en-US" dirty="0" smtClean="0"/>
              <a:t>(115,((1010,08/22/1998),Some(CA)))</a:t>
            </a:r>
          </a:p>
          <a:p>
            <a:r>
              <a:rPr lang="en-US" dirty="0" smtClean="0"/>
              <a:t>(101,((1002,06/03/1998),Some(CA)))</a:t>
            </a:r>
          </a:p>
          <a:p>
            <a:r>
              <a:rPr lang="en-US" dirty="0" smtClean="0"/>
              <a:t>(116,((1005,06/21/1998),Some(CA)))</a:t>
            </a:r>
          </a:p>
          <a:p>
            <a:r>
              <a:rPr lang="en-US" dirty="0" smtClean="0"/>
              <a:t>(123,((1020,09/20/1998),Some(FL)))</a:t>
            </a:r>
          </a:p>
          <a:p>
            <a:r>
              <a:rPr lang="en-US" dirty="0" smtClean="0"/>
              <a:t>(117,((1007,null),Some(CA)))</a:t>
            </a:r>
          </a:p>
          <a:p>
            <a:r>
              <a:rPr lang="en-US" dirty="0" smtClean="0"/>
              <a:t>(117,((1012,null),Some(CA)))</a:t>
            </a:r>
          </a:p>
          <a:p>
            <a:r>
              <a:rPr lang="en-US" dirty="0" smtClean="0"/>
              <a:t>(110,((1015,08/31/1998),Some(CA)))</a:t>
            </a:r>
          </a:p>
          <a:p>
            <a:r>
              <a:rPr lang="en-US" dirty="0" smtClean="0"/>
              <a:t>(110,((1008,07/21/1998),Some(CA)))</a:t>
            </a:r>
          </a:p>
          <a:p>
            <a:r>
              <a:rPr lang="en-US" dirty="0" smtClean="0"/>
              <a:t>(124,((1021,08/22/1998),Some(OK)))</a:t>
            </a:r>
          </a:p>
          <a:p>
            <a:r>
              <a:rPr lang="en-US" dirty="0" smtClean="0"/>
              <a:t>(104,((1013,07/31/1998),Some(CA)))</a:t>
            </a:r>
          </a:p>
          <a:p>
            <a:r>
              <a:rPr lang="en-US" dirty="0" smtClean="0"/>
              <a:t>(104,((1011,08/29/1998),Some(CA)))</a:t>
            </a:r>
          </a:p>
          <a:p>
            <a:r>
              <a:rPr lang="en-US" dirty="0" smtClean="0"/>
              <a:t>(104,((1001,07/22/1998),Some(CA)))</a:t>
            </a:r>
          </a:p>
          <a:p>
            <a:r>
              <a:rPr lang="en-US" dirty="0" smtClean="0"/>
              <a:t>(104,((1003,06/14/1998),Some(CA)))</a:t>
            </a:r>
          </a:p>
          <a:p>
            <a:r>
              <a:rPr lang="en-US" dirty="0" smtClean="0"/>
              <a:t>(111,((1009,08/21/1998),Some(CA)))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// case class </a:t>
            </a:r>
            <a:r>
              <a:rPr lang="en-US" dirty="0" err="1" smtClean="0"/>
              <a:t>My_CustomerOrder</a:t>
            </a:r>
            <a:r>
              <a:rPr lang="en-US" dirty="0" smtClean="0"/>
              <a:t> (</a:t>
            </a:r>
          </a:p>
          <a:p>
            <a:r>
              <a:rPr lang="en-US" dirty="0" smtClean="0"/>
              <a:t>//    </a:t>
            </a:r>
            <a:r>
              <a:rPr lang="en-US" dirty="0" err="1" smtClean="0"/>
              <a:t>order_num:Int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//    </a:t>
            </a:r>
            <a:r>
              <a:rPr lang="en-US" dirty="0" err="1" smtClean="0"/>
              <a:t>paid_date:String</a:t>
            </a:r>
            <a:r>
              <a:rPr lang="en-US" dirty="0" smtClean="0"/>
              <a:t>,</a:t>
            </a:r>
          </a:p>
          <a:p>
            <a:r>
              <a:rPr lang="en-US" dirty="0" smtClean="0"/>
              <a:t>//    </a:t>
            </a:r>
            <a:r>
              <a:rPr lang="en-US" dirty="0" err="1" smtClean="0"/>
              <a:t>customer_num:Int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//    </a:t>
            </a:r>
            <a:r>
              <a:rPr lang="en-US" dirty="0" err="1" smtClean="0"/>
              <a:t>state:String</a:t>
            </a:r>
            <a:endParaRPr lang="en-US" dirty="0" smtClean="0"/>
          </a:p>
          <a:p>
            <a:r>
              <a:rPr lang="en-US" dirty="0" smtClean="0"/>
              <a:t>//    )</a:t>
            </a:r>
          </a:p>
          <a:p>
            <a:r>
              <a:rPr lang="en-US" dirty="0" smtClean="0"/>
              <a:t>// (111,((1009,08/21/1998),Some(CA)))</a:t>
            </a:r>
          </a:p>
          <a:p>
            <a:endParaRPr lang="en-US" dirty="0" smtClean="0"/>
          </a:p>
          <a:p>
            <a:r>
              <a:rPr lang="en-US" dirty="0" smtClean="0"/>
              <a:t>//  Flattening out the tuples</a:t>
            </a:r>
          </a:p>
          <a:p>
            <a:r>
              <a:rPr lang="en-US" dirty="0" smtClean="0"/>
              <a:t>//</a:t>
            </a:r>
          </a:p>
          <a:p>
            <a:endParaRPr lang="en-US" dirty="0" smtClean="0"/>
          </a:p>
          <a:p>
            <a:r>
              <a:rPr lang="en-US" dirty="0" err="1" smtClean="0"/>
              <a:t>val</a:t>
            </a:r>
            <a:r>
              <a:rPr lang="en-US" dirty="0" smtClean="0"/>
              <a:t> </a:t>
            </a:r>
            <a:r>
              <a:rPr lang="en-US" dirty="0" err="1" smtClean="0"/>
              <a:t>j_rows</a:t>
            </a:r>
            <a:r>
              <a:rPr lang="en-US" dirty="0" smtClean="0"/>
              <a:t> = </a:t>
            </a:r>
            <a:r>
              <a:rPr lang="en-US" dirty="0" err="1" smtClean="0"/>
              <a:t>o_rows.leftOuterJoin</a:t>
            </a:r>
            <a:r>
              <a:rPr lang="en-US" dirty="0" smtClean="0"/>
              <a:t>(</a:t>
            </a:r>
            <a:r>
              <a:rPr lang="en-US" dirty="0" err="1" smtClean="0"/>
              <a:t>c_rows</a:t>
            </a:r>
            <a:r>
              <a:rPr lang="en-US" dirty="0" smtClean="0"/>
              <a:t>).</a:t>
            </a:r>
          </a:p>
          <a:p>
            <a:r>
              <a:rPr lang="en-US" dirty="0" smtClean="0"/>
              <a:t>   filter{case (</a:t>
            </a:r>
            <a:r>
              <a:rPr lang="en-US" dirty="0" err="1" smtClean="0"/>
              <a:t>pk</a:t>
            </a:r>
            <a:r>
              <a:rPr lang="en-US" dirty="0" smtClean="0"/>
              <a:t>, (</a:t>
            </a:r>
            <a:r>
              <a:rPr lang="en-US" dirty="0" err="1" smtClean="0"/>
              <a:t>row_o</a:t>
            </a:r>
            <a:r>
              <a:rPr lang="en-US" dirty="0" smtClean="0"/>
              <a:t>, </a:t>
            </a:r>
            <a:r>
              <a:rPr lang="en-US" dirty="0" err="1" smtClean="0"/>
              <a:t>row_c</a:t>
            </a:r>
            <a:r>
              <a:rPr lang="en-US" dirty="0" smtClean="0"/>
              <a:t>)) =&gt; </a:t>
            </a:r>
            <a:r>
              <a:rPr lang="en-US" dirty="0" err="1" smtClean="0"/>
              <a:t>row_c.isDefined</a:t>
            </a:r>
            <a:r>
              <a:rPr lang="en-US" dirty="0" smtClean="0"/>
              <a:t>}.</a:t>
            </a:r>
          </a:p>
          <a:p>
            <a:r>
              <a:rPr lang="en-US" dirty="0" smtClean="0"/>
              <a:t>   map{r =&gt; ( r._1, r._2._1._2, r._2._1._1, r._2._2 )}</a:t>
            </a:r>
          </a:p>
          <a:p>
            <a:endParaRPr lang="en-US" dirty="0" smtClean="0"/>
          </a:p>
          <a:p>
            <a:r>
              <a:rPr lang="en-US" dirty="0" err="1" smtClean="0"/>
              <a:t>j_rows.collect</a:t>
            </a:r>
            <a:r>
              <a:rPr lang="en-US" dirty="0" smtClean="0"/>
              <a:t>().</a:t>
            </a:r>
            <a:r>
              <a:rPr lang="en-US" dirty="0" err="1" smtClean="0"/>
              <a:t>foreach</a:t>
            </a:r>
            <a:r>
              <a:rPr lang="en-US" dirty="0" smtClean="0"/>
              <a:t>(</a:t>
            </a:r>
            <a:r>
              <a:rPr lang="en-US" dirty="0" err="1" smtClean="0"/>
              <a:t>println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(119,null,1016,Some(NJ))</a:t>
            </a:r>
          </a:p>
          <a:p>
            <a:r>
              <a:rPr lang="en-US" dirty="0" smtClean="0"/>
              <a:t>(112,null,1006,Some(CA))</a:t>
            </a:r>
          </a:p>
          <a:p>
            <a:r>
              <a:rPr lang="en-US" dirty="0" smtClean="0"/>
              <a:t>(126,09/02/1998,1022,Some(CO))</a:t>
            </a:r>
          </a:p>
          <a:p>
            <a:r>
              <a:rPr lang="en-US" dirty="0" smtClean="0"/>
              <a:t>(120,null,1017,Some(AZ))</a:t>
            </a:r>
          </a:p>
          <a:p>
            <a:r>
              <a:rPr lang="en-US" dirty="0" smtClean="0"/>
              <a:t>(127,08/22/1998,1023,Some(NY))</a:t>
            </a:r>
          </a:p>
          <a:p>
            <a:r>
              <a:rPr lang="en-US" dirty="0" smtClean="0"/>
              <a:t>(106,null,1004,Some(CA))</a:t>
            </a:r>
          </a:p>
          <a:p>
            <a:r>
              <a:rPr lang="en-US" dirty="0" smtClean="0"/>
              <a:t>(106,07/10/1998,1014,Some(CA))</a:t>
            </a:r>
          </a:p>
          <a:p>
            <a:r>
              <a:rPr lang="en-US" dirty="0" smtClean="0"/>
              <a:t>(121,08/06/1998,1018,Some(DE))</a:t>
            </a:r>
          </a:p>
          <a:p>
            <a:r>
              <a:rPr lang="en-US" dirty="0" smtClean="0"/>
              <a:t>(122,08/06/1998,1019,Some(NJ))</a:t>
            </a:r>
          </a:p>
          <a:p>
            <a:r>
              <a:rPr lang="en-US" dirty="0" smtClean="0"/>
              <a:t>(115,08/22/1998,1010,Some(CA))</a:t>
            </a:r>
          </a:p>
          <a:p>
            <a:r>
              <a:rPr lang="en-US" dirty="0" smtClean="0"/>
              <a:t>(101,06/03/1998,1002,Some(CA))</a:t>
            </a:r>
          </a:p>
          <a:p>
            <a:r>
              <a:rPr lang="en-US" dirty="0" smtClean="0"/>
              <a:t>(116,06/21/1998,1005,Some(CA))</a:t>
            </a:r>
          </a:p>
          <a:p>
            <a:r>
              <a:rPr lang="en-US" dirty="0" smtClean="0"/>
              <a:t>(123,09/20/1998,1020,Some(FL))</a:t>
            </a:r>
          </a:p>
          <a:p>
            <a:r>
              <a:rPr lang="en-US" dirty="0" smtClean="0"/>
              <a:t>(117,null,1007,Some(CA))</a:t>
            </a:r>
          </a:p>
          <a:p>
            <a:r>
              <a:rPr lang="en-US" dirty="0" smtClean="0"/>
              <a:t>(117,null,1012,Some(CA))</a:t>
            </a:r>
          </a:p>
          <a:p>
            <a:r>
              <a:rPr lang="en-US" dirty="0" smtClean="0"/>
              <a:t>(110,08/31/1998,1015,Some(CA))</a:t>
            </a:r>
          </a:p>
          <a:p>
            <a:r>
              <a:rPr lang="en-US" dirty="0" smtClean="0"/>
              <a:t>(110,07/21/1998,1008,Some(CA))</a:t>
            </a:r>
          </a:p>
          <a:p>
            <a:r>
              <a:rPr lang="en-US" dirty="0" smtClean="0"/>
              <a:t>(124,08/22/1998,1021,Some(OK))</a:t>
            </a:r>
          </a:p>
          <a:p>
            <a:r>
              <a:rPr lang="en-US" dirty="0" smtClean="0"/>
              <a:t>(104,07/31/1998,1013,Some(CA))</a:t>
            </a:r>
          </a:p>
          <a:p>
            <a:r>
              <a:rPr lang="en-US" dirty="0" smtClean="0"/>
              <a:t>(104,08/29/1998,1011,Some(CA))</a:t>
            </a:r>
          </a:p>
          <a:p>
            <a:r>
              <a:rPr lang="en-US" dirty="0" smtClean="0"/>
              <a:t>(104,07/22/1998,1001,Some(CA))</a:t>
            </a:r>
          </a:p>
          <a:p>
            <a:r>
              <a:rPr lang="en-US" dirty="0" smtClean="0"/>
              <a:t>(104,06/14/1998,1003,Some(CA))</a:t>
            </a:r>
          </a:p>
          <a:p>
            <a:r>
              <a:rPr lang="en-US" dirty="0" smtClean="0"/>
              <a:t>(111,08/21/1998,1009,Some(CA))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//  Need to repair the null value</a:t>
            </a:r>
          </a:p>
          <a:p>
            <a:r>
              <a:rPr lang="en-US" dirty="0" smtClean="0"/>
              <a:t>//</a:t>
            </a:r>
          </a:p>
          <a:p>
            <a:r>
              <a:rPr lang="en-US" dirty="0" smtClean="0"/>
              <a:t>//  And remove the Some()  .get does that for us.</a:t>
            </a:r>
          </a:p>
          <a:p>
            <a:endParaRPr lang="en-US" dirty="0" smtClean="0"/>
          </a:p>
          <a:p>
            <a:r>
              <a:rPr lang="en-US" dirty="0" err="1" smtClean="0"/>
              <a:t>val</a:t>
            </a:r>
            <a:r>
              <a:rPr lang="en-US" dirty="0" smtClean="0"/>
              <a:t> </a:t>
            </a:r>
            <a:r>
              <a:rPr lang="en-US" dirty="0" err="1" smtClean="0"/>
              <a:t>j_rows</a:t>
            </a:r>
            <a:r>
              <a:rPr lang="en-US" dirty="0" smtClean="0"/>
              <a:t> = </a:t>
            </a:r>
            <a:r>
              <a:rPr lang="en-US" dirty="0" err="1" smtClean="0"/>
              <a:t>o_rows.leftOuterJoin</a:t>
            </a:r>
            <a:r>
              <a:rPr lang="en-US" dirty="0" smtClean="0"/>
              <a:t>(</a:t>
            </a:r>
            <a:r>
              <a:rPr lang="en-US" dirty="0" err="1" smtClean="0"/>
              <a:t>c_rows</a:t>
            </a:r>
            <a:r>
              <a:rPr lang="en-US" dirty="0" smtClean="0"/>
              <a:t>).</a:t>
            </a:r>
          </a:p>
          <a:p>
            <a:r>
              <a:rPr lang="en-US" dirty="0" smtClean="0"/>
              <a:t>   filter{case (</a:t>
            </a:r>
            <a:r>
              <a:rPr lang="en-US" dirty="0" err="1" smtClean="0"/>
              <a:t>pk</a:t>
            </a:r>
            <a:r>
              <a:rPr lang="en-US" dirty="0" smtClean="0"/>
              <a:t>, (</a:t>
            </a:r>
            <a:r>
              <a:rPr lang="en-US" dirty="0" err="1" smtClean="0"/>
              <a:t>row_o</a:t>
            </a:r>
            <a:r>
              <a:rPr lang="en-US" dirty="0" smtClean="0"/>
              <a:t>, </a:t>
            </a:r>
            <a:r>
              <a:rPr lang="en-US" dirty="0" err="1" smtClean="0"/>
              <a:t>row_c</a:t>
            </a:r>
            <a:r>
              <a:rPr lang="en-US" dirty="0" smtClean="0"/>
              <a:t>)) =&gt; </a:t>
            </a:r>
            <a:r>
              <a:rPr lang="en-US" dirty="0" err="1" smtClean="0"/>
              <a:t>row_c.isDefined</a:t>
            </a:r>
            <a:r>
              <a:rPr lang="en-US" dirty="0" smtClean="0"/>
              <a:t>}.</a:t>
            </a:r>
          </a:p>
          <a:p>
            <a:r>
              <a:rPr lang="en-US" dirty="0" smtClean="0"/>
              <a:t>   map{r =&gt; ( r._1, Option(r._2._1._2), r._2._1._1, r._2._2 )}.</a:t>
            </a:r>
          </a:p>
          <a:p>
            <a:r>
              <a:rPr lang="en-US" dirty="0" smtClean="0"/>
              <a:t>   map{r =&gt; ( r._1, r._2.getOrElse("N/A"), r._3, r._4.get )}</a:t>
            </a:r>
          </a:p>
          <a:p>
            <a:endParaRPr lang="en-US" dirty="0" smtClean="0"/>
          </a:p>
          <a:p>
            <a:r>
              <a:rPr lang="en-US" dirty="0" err="1" smtClean="0"/>
              <a:t>j_rows.collect</a:t>
            </a:r>
            <a:r>
              <a:rPr lang="en-US" dirty="0" smtClean="0"/>
              <a:t>().</a:t>
            </a:r>
            <a:r>
              <a:rPr lang="en-US" dirty="0" err="1" smtClean="0"/>
              <a:t>foreach</a:t>
            </a:r>
            <a:r>
              <a:rPr lang="en-US" dirty="0" smtClean="0"/>
              <a:t>(</a:t>
            </a:r>
            <a:r>
              <a:rPr lang="en-US" dirty="0" err="1" smtClean="0"/>
              <a:t>println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(119,N/A,1016,NJ)</a:t>
            </a:r>
          </a:p>
          <a:p>
            <a:r>
              <a:rPr lang="en-US" dirty="0" smtClean="0"/>
              <a:t>(112,N/A,1006,CA)</a:t>
            </a:r>
          </a:p>
          <a:p>
            <a:r>
              <a:rPr lang="en-US" dirty="0" smtClean="0"/>
              <a:t>(126,09/02/1998,1022,CO)</a:t>
            </a:r>
          </a:p>
          <a:p>
            <a:r>
              <a:rPr lang="en-US" dirty="0" smtClean="0"/>
              <a:t>(120,N/A,1017,AZ)</a:t>
            </a:r>
          </a:p>
          <a:p>
            <a:r>
              <a:rPr lang="en-US" dirty="0" smtClean="0"/>
              <a:t>(127,08/22/1998,1023,NY)</a:t>
            </a:r>
          </a:p>
          <a:p>
            <a:r>
              <a:rPr lang="en-US" dirty="0" smtClean="0"/>
              <a:t>(106,N/A,1004,CA)</a:t>
            </a:r>
          </a:p>
          <a:p>
            <a:r>
              <a:rPr lang="en-US" dirty="0" smtClean="0"/>
              <a:t>(106,07/10/1998,1014,CA)</a:t>
            </a:r>
          </a:p>
          <a:p>
            <a:r>
              <a:rPr lang="en-US" dirty="0" smtClean="0"/>
              <a:t>(121,08/06/1998,1018,DE)</a:t>
            </a:r>
          </a:p>
          <a:p>
            <a:r>
              <a:rPr lang="en-US" dirty="0" smtClean="0"/>
              <a:t>(122,08/06/1998,1019,NJ)</a:t>
            </a:r>
          </a:p>
          <a:p>
            <a:r>
              <a:rPr lang="en-US" dirty="0" smtClean="0"/>
              <a:t>(115,08/22/1998,1010,CA)</a:t>
            </a:r>
          </a:p>
          <a:p>
            <a:r>
              <a:rPr lang="en-US" dirty="0" smtClean="0"/>
              <a:t>(101,06/03/1998,1002,CA)</a:t>
            </a:r>
          </a:p>
          <a:p>
            <a:r>
              <a:rPr lang="en-US" dirty="0" smtClean="0"/>
              <a:t>(116,06/21/1998,1005,CA)</a:t>
            </a:r>
          </a:p>
          <a:p>
            <a:r>
              <a:rPr lang="en-US" dirty="0" smtClean="0"/>
              <a:t>(123,09/20/1998,1020,FL)</a:t>
            </a:r>
          </a:p>
          <a:p>
            <a:r>
              <a:rPr lang="en-US" dirty="0" smtClean="0"/>
              <a:t>(117,N/A,1007,CA)</a:t>
            </a:r>
          </a:p>
          <a:p>
            <a:r>
              <a:rPr lang="en-US" dirty="0" smtClean="0"/>
              <a:t>(117,N/A,1012,CA)</a:t>
            </a:r>
          </a:p>
          <a:p>
            <a:r>
              <a:rPr lang="en-US" dirty="0" smtClean="0"/>
              <a:t>(110,08/31/1998,1015,CA)</a:t>
            </a:r>
          </a:p>
          <a:p>
            <a:r>
              <a:rPr lang="en-US" dirty="0" smtClean="0"/>
              <a:t>(110,07/21/1998,1008,CA)</a:t>
            </a:r>
          </a:p>
          <a:p>
            <a:r>
              <a:rPr lang="en-US" dirty="0" smtClean="0"/>
              <a:t>(124,08/22/1998,1021,OK)</a:t>
            </a:r>
          </a:p>
          <a:p>
            <a:r>
              <a:rPr lang="en-US" dirty="0" smtClean="0"/>
              <a:t>(104,07/31/1998,1013,CA)</a:t>
            </a:r>
          </a:p>
          <a:p>
            <a:r>
              <a:rPr lang="en-US" dirty="0" smtClean="0"/>
              <a:t>(104,08/29/1998,1011,CA)</a:t>
            </a:r>
          </a:p>
          <a:p>
            <a:r>
              <a:rPr lang="en-US" dirty="0" smtClean="0"/>
              <a:t>(104,07/22/1998,1001,CA)</a:t>
            </a:r>
          </a:p>
          <a:p>
            <a:r>
              <a:rPr lang="en-US" dirty="0" smtClean="0"/>
              <a:t>(104,06/14/1998,1003,CA)</a:t>
            </a:r>
          </a:p>
          <a:p>
            <a:r>
              <a:rPr lang="en-US" dirty="0" smtClean="0"/>
              <a:t>(111,08/21/1998,1009,CA)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j_rows.saveToCassandra</a:t>
            </a:r>
            <a:r>
              <a:rPr lang="en-US" dirty="0" smtClean="0"/>
              <a:t>("ks_7571", "</a:t>
            </a:r>
            <a:r>
              <a:rPr lang="en-US" dirty="0" err="1" smtClean="0"/>
              <a:t>customer_orders</a:t>
            </a:r>
            <a:r>
              <a:rPr lang="en-US" dirty="0" smtClean="0"/>
              <a:t>",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SomeColumns</a:t>
            </a:r>
            <a:r>
              <a:rPr lang="en-US" dirty="0" smtClean="0"/>
              <a:t>("</a:t>
            </a:r>
            <a:r>
              <a:rPr lang="en-US" dirty="0" err="1" smtClean="0"/>
              <a:t>customer_num</a:t>
            </a:r>
            <a:r>
              <a:rPr lang="en-US" dirty="0" smtClean="0"/>
              <a:t>", "</a:t>
            </a:r>
            <a:r>
              <a:rPr lang="en-US" dirty="0" err="1" smtClean="0"/>
              <a:t>paid_date</a:t>
            </a:r>
            <a:r>
              <a:rPr lang="en-US" dirty="0" smtClean="0"/>
              <a:t>",</a:t>
            </a:r>
          </a:p>
          <a:p>
            <a:r>
              <a:rPr lang="en-US" dirty="0" smtClean="0"/>
              <a:t>      "</a:t>
            </a:r>
            <a:r>
              <a:rPr lang="en-US" dirty="0" err="1" smtClean="0"/>
              <a:t>order_num</a:t>
            </a:r>
            <a:r>
              <a:rPr lang="en-US" dirty="0" smtClean="0"/>
              <a:t>", "state"))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54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email above, lists our working goal.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5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CQL</a:t>
            </a:r>
            <a:r>
              <a:rPr lang="en-US" baseline="0" dirty="0" smtClean="0"/>
              <a:t> assets for reference: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62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CQL</a:t>
            </a:r>
            <a:r>
              <a:rPr lang="en-US" baseline="0" dirty="0" smtClean="0"/>
              <a:t> assets for reference: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3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 a DSE Analytics (Apache Spark) job that reports customer rows with no associated order row.</a:t>
            </a:r>
          </a:p>
          <a:p>
            <a:endParaRPr lang="en-US" dirty="0" smtClean="0"/>
          </a:p>
          <a:p>
            <a:r>
              <a:rPr lang="en-US" dirty="0" smtClean="0"/>
              <a:t>To get the correct results, be certain you are starting</a:t>
            </a:r>
            <a:r>
              <a:rPr lang="en-US" baseline="0" dirty="0" smtClean="0"/>
              <a:t> with data sets equal to the original CSV files.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Questions: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Why do we need an outer join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110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this challenge: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You need to produce an RDD from customer, and one from orders.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We're only keeping 4 columns to reduce burden on programming.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There's a null, and it's annoying, needing about 4 steps to overcome.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The join wants one kind of RDD contents, and the write to DSE wants another.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After (n) minutes, cheat; answer</a:t>
            </a:r>
            <a:r>
              <a:rPr lang="en-US" baseline="0" dirty="0" smtClean="0"/>
              <a:t> at end of unit. 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You need </a:t>
            </a:r>
            <a:r>
              <a:rPr lang="en-US" baseline="0" dirty="0" err="1" smtClean="0"/>
              <a:t>customer_order</a:t>
            </a:r>
            <a:r>
              <a:rPr lang="en-US" baseline="0" dirty="0" smtClean="0"/>
              <a:t> populated to complete remaining challenges.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21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Produce a count of orders by state-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62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Relative to this challenge: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Our solution put</a:t>
            </a:r>
            <a:r>
              <a:rPr lang="en-US" baseline="0" dirty="0" smtClean="0"/>
              <a:t> a non-null constant in </a:t>
            </a:r>
            <a:r>
              <a:rPr lang="en-US" baseline="0" dirty="0" err="1" smtClean="0"/>
              <a:t>paid_date</a:t>
            </a:r>
            <a:r>
              <a:rPr lang="en-US" baseline="0" dirty="0" smtClean="0"/>
              <a:t>, ("N/A")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In the real world, that's cheating; need a clear and real standard.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3 Lines done properly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69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 a high value customers job; customer number and order</a:t>
            </a:r>
            <a:r>
              <a:rPr lang="en-US" baseline="0" dirty="0" smtClean="0"/>
              <a:t> count, count descending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4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 flipV="1">
            <a:off x="0" y="-2"/>
            <a:ext cx="3654128" cy="5143502"/>
          </a:xfrm>
          <a:prstGeom prst="round1Rect">
            <a:avLst>
              <a:gd name="adj" fmla="val 2846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Shape 98"/>
          <p:cNvSpPr/>
          <p:nvPr userDrawn="1"/>
        </p:nvSpPr>
        <p:spPr>
          <a:xfrm>
            <a:off x="-3472" y="659747"/>
            <a:ext cx="3657600" cy="1842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726"/>
          <a:stretch/>
        </p:blipFill>
        <p:spPr>
          <a:xfrm>
            <a:off x="0" y="817418"/>
            <a:ext cx="3654128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ontent Placeholder 2"/>
          <p:cNvSpPr>
            <a:spLocks noGrp="1"/>
          </p:cNvSpPr>
          <p:nvPr>
            <p:ph sz="quarter" idx="16"/>
          </p:nvPr>
        </p:nvSpPr>
        <p:spPr>
          <a:xfrm>
            <a:off x="4111328" y="659747"/>
            <a:ext cx="4575472" cy="394129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400"/>
              </a:spcBef>
              <a:spcAft>
                <a:spcPts val="16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71"/>
          <p:cNvSpPr txBox="1">
            <a:spLocks noGrp="1"/>
          </p:cNvSpPr>
          <p:nvPr>
            <p:ph type="body" idx="1"/>
          </p:nvPr>
        </p:nvSpPr>
        <p:spPr>
          <a:xfrm>
            <a:off x="457200" y="1733643"/>
            <a:ext cx="3089305" cy="6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Shape 64"/>
          <p:cNvSpPr txBox="1">
            <a:spLocks noGrp="1"/>
          </p:cNvSpPr>
          <p:nvPr>
            <p:ph type="title"/>
          </p:nvPr>
        </p:nvSpPr>
        <p:spPr>
          <a:xfrm>
            <a:off x="457200" y="890791"/>
            <a:ext cx="3089305" cy="8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000-DTSE-Analytics-7571-60-PL-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3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Prerequisites: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000-DTSE-Analytics-7571-60-PL-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94285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2 - Light banner,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000-DTSE-Analytics-7571-60</a:t>
            </a:r>
            <a:r>
              <a:rPr lang="sk-SK" dirty="0" smtClean="0"/>
              <a:t>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8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22916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Light banner,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20" name="Date Placeholder 4"/>
          <p:cNvSpPr>
            <a:spLocks noGrp="1"/>
          </p:cNvSpPr>
          <p:nvPr>
            <p:ph type="dt" sz="half" idx="18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000-DTSE-Analytics-7571-60-PL-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535759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Light banner,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4691671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20" name="Date Placeholder 4"/>
          <p:cNvSpPr>
            <a:spLocks noGrp="1"/>
          </p:cNvSpPr>
          <p:nvPr>
            <p:ph type="dt" sz="half" idx="18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000-DTSE-Analytics-7571-60-PL-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/>
  </p:cSld>
  <p:clrMapOvr>
    <a:masterClrMapping/>
  </p:clrMapOvr>
  <p:extLst mod="1">
    <p:ext uri="{DCECCB84-F9BA-43D5-87BE-67443E8EF086}">
      <p15:sldGuideLst xmlns=""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Left picture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3542339" y="1120777"/>
            <a:ext cx="5144460" cy="348026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1" y="1120776"/>
            <a:ext cx="2799806" cy="3517900"/>
          </a:xfrm>
          <a:prstGeom prst="round1Rect">
            <a:avLst>
              <a:gd name="adj" fmla="val 34218"/>
            </a:avLst>
          </a:pr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000-DTSE-Analytics-7571-60-PL-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/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- Right picture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74791" y="1120777"/>
            <a:ext cx="5144460" cy="348026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51666" y="1083137"/>
            <a:ext cx="2799806" cy="3517900"/>
          </a:xfrm>
          <a:prstGeom prst="round1Rect">
            <a:avLst>
              <a:gd name="adj" fmla="val 34218"/>
            </a:avLst>
          </a:pr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000-DTSE-Analytics-7571-60-PL-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901456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- Interna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rgbClr val="FF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00" b="12647"/>
          <a:stretch/>
        </p:blipFill>
        <p:spPr>
          <a:xfrm rot="16200000">
            <a:off x="7179812" y="-1097707"/>
            <a:ext cx="866487" cy="30618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00099" y="1123949"/>
            <a:ext cx="6450676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91004" y="1978634"/>
            <a:ext cx="1925571" cy="1271847"/>
            <a:chOff x="6991004" y="1978634"/>
            <a:chExt cx="1925571" cy="1271847"/>
          </a:xfrm>
        </p:grpSpPr>
        <p:sp>
          <p:nvSpPr>
            <p:cNvPr id="2" name="Rectangle 1"/>
            <p:cNvSpPr/>
            <p:nvPr userDrawn="1"/>
          </p:nvSpPr>
          <p:spPr>
            <a:xfrm>
              <a:off x="6991004" y="1978634"/>
              <a:ext cx="1925571" cy="1271847"/>
            </a:xfrm>
            <a:prstGeom prst="rect">
              <a:avLst/>
            </a:prstGeom>
            <a:noFill/>
            <a:ln w="136525">
              <a:solidFill>
                <a:srgbClr val="FFD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 userDrawn="1"/>
          </p:nvSpPr>
          <p:spPr>
            <a:xfrm>
              <a:off x="7090756" y="2152892"/>
              <a:ext cx="1704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 smtClean="0">
                  <a:solidFill>
                    <a:srgbClr val="FFC72C"/>
                  </a:solidFill>
                </a:rPr>
                <a:t>DataStax</a:t>
              </a:r>
              <a:r>
                <a:rPr lang="en-US" sz="1800" b="1" dirty="0" smtClean="0">
                  <a:solidFill>
                    <a:srgbClr val="FFC72C"/>
                  </a:solidFill>
                </a:rPr>
                <a:t> Internal Use Only</a:t>
              </a:r>
            </a:p>
          </p:txBody>
        </p:sp>
      </p:grp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000-DTSE-Analytics-7571-60-PL-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709661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Sub-section Break (Exercise, ot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 userDrawn="1"/>
        </p:nvSpPr>
        <p:spPr>
          <a:xfrm flipH="1">
            <a:off x="0" y="1"/>
            <a:ext cx="4267200" cy="4286249"/>
          </a:xfrm>
          <a:prstGeom prst="round1Rect">
            <a:avLst>
              <a:gd name="adj" fmla="val 348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 flipH="1">
            <a:off x="4261390" y="-1"/>
            <a:ext cx="4882610" cy="4291781"/>
          </a:xfrm>
          <a:custGeom>
            <a:avLst/>
            <a:gdLst>
              <a:gd name="connsiteX0" fmla="*/ 4877692 w 4882610"/>
              <a:gd name="connsiteY0" fmla="*/ 0 h 4305302"/>
              <a:gd name="connsiteX1" fmla="*/ 0 w 4882610"/>
              <a:gd name="connsiteY1" fmla="*/ 0 h 4305302"/>
              <a:gd name="connsiteX2" fmla="*/ 0 w 4882610"/>
              <a:gd name="connsiteY2" fmla="*/ 1558799 h 4305302"/>
              <a:gd name="connsiteX3" fmla="*/ 1560 w 4882610"/>
              <a:gd name="connsiteY3" fmla="*/ 1766430 h 4305302"/>
              <a:gd name="connsiteX4" fmla="*/ 5811 w 4882610"/>
              <a:gd name="connsiteY4" fmla="*/ 2834111 h 4305302"/>
              <a:gd name="connsiteX5" fmla="*/ 1475417 w 4882610"/>
              <a:gd name="connsiteY5" fmla="*/ 4305302 h 4305302"/>
              <a:gd name="connsiteX6" fmla="*/ 4882610 w 4882610"/>
              <a:gd name="connsiteY6" fmla="*/ 4300781 h 4305302"/>
              <a:gd name="connsiteX7" fmla="*/ 4882610 w 4882610"/>
              <a:gd name="connsiteY7" fmla="*/ 19 h 430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610" h="4305302">
                <a:moveTo>
                  <a:pt x="4877692" y="0"/>
                </a:moveTo>
                <a:lnTo>
                  <a:pt x="0" y="0"/>
                </a:lnTo>
                <a:lnTo>
                  <a:pt x="0" y="1558799"/>
                </a:lnTo>
                <a:lnTo>
                  <a:pt x="1560" y="1766430"/>
                </a:lnTo>
                <a:cubicBezTo>
                  <a:pt x="4254" y="2124944"/>
                  <a:pt x="6310" y="2482148"/>
                  <a:pt x="5811" y="2834111"/>
                </a:cubicBezTo>
                <a:cubicBezTo>
                  <a:pt x="5811" y="3646628"/>
                  <a:pt x="663775" y="4305302"/>
                  <a:pt x="1475417" y="4305302"/>
                </a:cubicBezTo>
                <a:lnTo>
                  <a:pt x="4882610" y="4300781"/>
                </a:lnTo>
                <a:lnTo>
                  <a:pt x="4882610" y="1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28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274" y="0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1"/>
          <p:cNvSpPr txBox="1">
            <a:spLocks noGrp="1"/>
          </p:cNvSpPr>
          <p:nvPr>
            <p:ph type="body" idx="1"/>
          </p:nvPr>
        </p:nvSpPr>
        <p:spPr>
          <a:xfrm>
            <a:off x="457200" y="3015512"/>
            <a:ext cx="3409406" cy="1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hape 64"/>
          <p:cNvSpPr txBox="1">
            <a:spLocks noGrp="1"/>
          </p:cNvSpPr>
          <p:nvPr>
            <p:ph type="title"/>
          </p:nvPr>
        </p:nvSpPr>
        <p:spPr>
          <a:xfrm>
            <a:off x="457200" y="1702021"/>
            <a:ext cx="3409406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000-DTSE-Analytics-7571-60-PL-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522767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Sec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 End of Module: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000-DTSE-Analytics-7571-60-PL-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- Additional Detail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Additional Detail: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000-DTSE-Analytics-7571-60-PL-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56930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713" r:id="rId2"/>
    <p:sldLayoutId id="2147483695" r:id="rId3"/>
    <p:sldLayoutId id="2147483694" r:id="rId4"/>
    <p:sldLayoutId id="2147483712" r:id="rId5"/>
    <p:sldLayoutId id="2147483714" r:id="rId6"/>
    <p:sldLayoutId id="2147483717" r:id="rId7"/>
    <p:sldLayoutId id="2147483710" r:id="rId8"/>
    <p:sldLayoutId id="2147483716" r:id="rId9"/>
    <p:sldLayoutId id="2147483715" r:id="rId10"/>
    <p:sldLayoutId id="2147483718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151" userDrawn="1">
          <p15:clr>
            <a:srgbClr val="F26B43"/>
          </p15:clr>
        </p15:guide>
        <p15:guide id="2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3870665" y="232062"/>
            <a:ext cx="5184558" cy="304651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This Practice </a:t>
            </a:r>
            <a:r>
              <a:rPr lang="en-US" sz="1800" dirty="0"/>
              <a:t>L</a:t>
            </a:r>
            <a:r>
              <a:rPr lang="en-US" sz="1800" dirty="0" smtClean="0"/>
              <a:t>ab is dependent on Discussion Unit 7570, where most of the objects we create in this lab were introduced.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This Practice Lab has as a prerequisite Practice Lab 7445, where we loaded the DSE tables customer, orders, items from CSV.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This Practice </a:t>
            </a:r>
            <a:r>
              <a:rPr lang="en-US" sz="1800" dirty="0"/>
              <a:t>L</a:t>
            </a:r>
            <a:r>
              <a:rPr lang="en-US" sz="1800" dirty="0" smtClean="0"/>
              <a:t>ab requires a working DSE system, with DSE Analytics enabled.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Because of the dependency on the "</a:t>
            </a:r>
            <a:r>
              <a:rPr lang="en-US" sz="1800" dirty="0" err="1" smtClean="0"/>
              <a:t>dse</a:t>
            </a:r>
            <a:r>
              <a:rPr lang="en-US" sz="1800" dirty="0"/>
              <a:t> </a:t>
            </a:r>
            <a:r>
              <a:rPr lang="en-US" sz="1800" dirty="0" smtClean="0"/>
              <a:t>spark" utility, this Practice </a:t>
            </a:r>
            <a:r>
              <a:rPr lang="en-US" sz="1800" dirty="0"/>
              <a:t>L</a:t>
            </a:r>
            <a:r>
              <a:rPr lang="en-US" sz="1800" dirty="0" smtClean="0"/>
              <a:t>ab requires a </a:t>
            </a:r>
            <a:r>
              <a:rPr lang="en-US" sz="1800" dirty="0" err="1" smtClean="0"/>
              <a:t>ssh</a:t>
            </a:r>
            <a:r>
              <a:rPr lang="en-US" sz="1800" dirty="0" smtClean="0"/>
              <a:t>(C) prompt on at least one node operating DSE Analytics.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Or, compile and run programs using an IDE.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597610"/>
            <a:ext cx="3089305" cy="680970"/>
          </a:xfrm>
        </p:spPr>
        <p:txBody>
          <a:bodyPr/>
          <a:lstStyle/>
          <a:p>
            <a:r>
              <a:rPr lang="en-US" sz="2000" dirty="0" smtClean="0"/>
              <a:t>DSE Analytics, Join, nulls, .</a:t>
            </a:r>
            <a:r>
              <a:rPr lang="en-US" sz="2000" dirty="0" err="1" smtClean="0"/>
              <a:t>isDefined</a:t>
            </a:r>
            <a:r>
              <a:rPr lang="en-US" sz="2000" dirty="0" smtClean="0"/>
              <a:t>, .get, map, filter, .</a:t>
            </a:r>
            <a:r>
              <a:rPr lang="en-US" sz="2000" dirty="0" err="1" smtClean="0"/>
              <a:t>saveToCassandra</a:t>
            </a:r>
            <a:r>
              <a:rPr lang="en-US" sz="2000" dirty="0" smtClean="0"/>
              <a:t>, and more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769250"/>
            <a:ext cx="3089305" cy="828360"/>
          </a:xfrm>
        </p:spPr>
        <p:txBody>
          <a:bodyPr/>
          <a:lstStyle/>
          <a:p>
            <a:r>
              <a:rPr lang="en-US" dirty="0" smtClean="0"/>
              <a:t>Practice Lab: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000-DTSE-Analytics-7571-60-PL-</a:t>
            </a:r>
            <a:fld id="{5A6FB346-E907-314D-8DE1-ECD2B2B6AA1B}" type="slidenum">
              <a:rPr lang="uk-UA" smtClean="0"/>
              <a:pPr/>
              <a:t>1</a:t>
            </a:fld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Lab: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000-DTSE-Analytics-7571-60-PL-</a:t>
            </a:r>
            <a:fld id="{5A6FB346-E907-314D-8DE1-ECD2B2B6AA1B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11" y="1093076"/>
            <a:ext cx="3478441" cy="204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408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000-DTSE-Analytics-7571-60-PL-</a:t>
            </a:r>
            <a:fld id="{5A6FB346-E907-314D-8DE1-ECD2B2B6AA1B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927314"/>
            <a:ext cx="8229600" cy="857250"/>
          </a:xfrm>
        </p:spPr>
        <p:txBody>
          <a:bodyPr/>
          <a:lstStyle/>
          <a:p>
            <a:r>
              <a:rPr lang="en-US" dirty="0" smtClean="0"/>
              <a:t>End of Unit: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9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Detail: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000-DTSE-Analytics-7571-60-PL-</a:t>
            </a:r>
            <a:fld id="{5A6FB346-E907-314D-8DE1-ECD2B2B6AA1B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309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30761"/>
            <a:ext cx="8229600" cy="548048"/>
          </a:xfrm>
        </p:spPr>
        <p:txBody>
          <a:bodyPr/>
          <a:lstStyle/>
          <a:p>
            <a:r>
              <a:rPr lang="en-US" dirty="0" smtClean="0"/>
              <a:t>Answer to just challenge 2 is on the Notes page-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000-DTSE-Analytics-7571-60-PL-</a:t>
            </a:r>
            <a:fld id="{5A6FB346-E907-314D-8DE1-ECD2B2B6AA1B}" type="slidenum">
              <a:rPr lang="uk-UA" smtClean="0"/>
              <a:pPr/>
              <a:t>13</a:t>
            </a:fld>
            <a:endParaRPr lang="uk-UA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40" y="1616053"/>
            <a:ext cx="1939881" cy="185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850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99833" y="451342"/>
            <a:ext cx="2512088" cy="548048"/>
          </a:xfrm>
        </p:spPr>
        <p:txBody>
          <a:bodyPr/>
          <a:lstStyle/>
          <a:p>
            <a:r>
              <a:rPr lang="en-US" dirty="0" smtClean="0"/>
              <a:t>Working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000-DTSE-Analytics-7571-60-PL-</a:t>
            </a:r>
            <a:fld id="{5A6FB346-E907-314D-8DE1-ECD2B2B6AA1B}" type="slidenum">
              <a:rPr lang="uk-UA" smtClean="0"/>
              <a:pPr/>
              <a:t>2</a:t>
            </a:fld>
            <a:endParaRPr lang="uk-UA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80232" y="1293916"/>
            <a:ext cx="1724422" cy="1959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80232" y="3253486"/>
            <a:ext cx="2209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Maury Atwater, President of Atwater's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960" y="451342"/>
            <a:ext cx="58781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Maury_Atwater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To: DSE_HOTSHOT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Subject: Need this now !!!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Big deal. You previously loaded 3 tables. 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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Now join the SQL modeled customer and orders, and load the DSE modeled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customer_orders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 also need Jobs for: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.  Customers without orders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.  Count of orders by state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.  Orders where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paid_date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is null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.  Count of orders by customer, sort by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count descending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-MA</a:t>
            </a:r>
          </a:p>
        </p:txBody>
      </p:sp>
    </p:spTree>
    <p:extLst>
      <p:ext uri="{BB962C8B-B14F-4D97-AF65-F5344CB8AC3E}">
        <p14:creationId xmlns:p14="http://schemas.microsoft.com/office/powerpoint/2010/main" val="142748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09" y="617616"/>
            <a:ext cx="3210448" cy="548048"/>
          </a:xfrm>
        </p:spPr>
        <p:txBody>
          <a:bodyPr/>
          <a:lstStyle/>
          <a:p>
            <a:r>
              <a:rPr lang="en-US" dirty="0" smtClean="0"/>
              <a:t>CQL Assets for Reference: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000-DTSE-Analytics-7571-60</a:t>
            </a:r>
            <a:r>
              <a:rPr lang="sk-SK" dirty="0" smtClean="0"/>
              <a:t>-PL-</a:t>
            </a:r>
            <a:fld id="{5A6FB346-E907-314D-8DE1-ECD2B2B6AA1B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96909" y="241220"/>
            <a:ext cx="5039249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Courier New" pitchFamily="49" charset="0"/>
                <a:cs typeface="Courier New" pitchFamily="49" charset="0"/>
              </a:rPr>
              <a:t>DROP KEYSPACE IF EXISTS ks_7571;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CREATE KEYSPACE ks_7571 WITH REPLICATION =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{'class':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SimpleStrategy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replication_factor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': 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USE ks_7571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CREATE TABLE customer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customer_num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INT PRIMARY KEY,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company   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address1  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address2  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city      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state     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zipcode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phone                   TEXT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);</a:t>
            </a:r>
          </a:p>
        </p:txBody>
      </p:sp>
    </p:spTree>
    <p:extLst>
      <p:ext uri="{BB962C8B-B14F-4D97-AF65-F5344CB8AC3E}">
        <p14:creationId xmlns:p14="http://schemas.microsoft.com/office/powerpoint/2010/main" val="4242177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09" y="617616"/>
            <a:ext cx="3210448" cy="548048"/>
          </a:xfrm>
        </p:spPr>
        <p:txBody>
          <a:bodyPr/>
          <a:lstStyle/>
          <a:p>
            <a:r>
              <a:rPr lang="en-US" dirty="0" smtClean="0"/>
              <a:t>CQL Assets for Reference: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000-DTSE-Analytics-7571-60</a:t>
            </a:r>
            <a:r>
              <a:rPr lang="sk-SK" dirty="0" smtClean="0"/>
              <a:t>-PL-</a:t>
            </a:r>
            <a:fld id="{5A6FB346-E907-314D-8DE1-ECD2B2B6AA1B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66765" y="241218"/>
            <a:ext cx="6345534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Courier New" pitchFamily="49" charset="0"/>
                <a:cs typeface="Courier New" pitchFamily="49" charset="0"/>
              </a:rPr>
              <a:t>CREATE TABLE orders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order_num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  INT PRIMARY KEY,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order_date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customer_num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INT,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ship_instruct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backlog   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po_num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ship_date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ship_weight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FLOAT,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ship_charge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FLOAT,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paid_date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  TEXT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);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CREATE TABLE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customer_orders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order_num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  INT,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paid_date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  TEXT,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customer_num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state     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PRIMARY KEY((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order_num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customer_num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);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82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Customers with no Orders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000-DTSE-Analytics-7571-60</a:t>
            </a:r>
            <a:r>
              <a:rPr lang="sk-SK" dirty="0" smtClean="0"/>
              <a:t>-PL-</a:t>
            </a:r>
            <a:fld id="{5A6FB346-E907-314D-8DE1-ECD2B2B6AA1B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389120" y="1004891"/>
            <a:ext cx="4281055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Read from customer and orders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Use a </a:t>
            </a:r>
            <a:r>
              <a:rPr lang="en-US" sz="2000" dirty="0" err="1" smtClean="0"/>
              <a:t>leftOuterJoin</a:t>
            </a:r>
            <a:endParaRPr lang="en-US" sz="2000" dirty="0" smtClean="0"/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Then filter using .</a:t>
            </a:r>
            <a:r>
              <a:rPr lang="en-US" sz="2000" dirty="0" err="1" smtClean="0"/>
              <a:t>isDefined</a:t>
            </a:r>
            <a:endParaRPr lang="en-US" sz="2000" dirty="0" smtClean="0"/>
          </a:p>
          <a:p>
            <a:pPr marL="231775" indent="-231775">
              <a:buFont typeface="Arial" pitchFamily="34" charset="0"/>
              <a:buChar char="•"/>
            </a:pPr>
            <a:endParaRPr lang="en-US" sz="2000" dirty="0" smtClean="0"/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Just read; </a:t>
            </a:r>
            <a:r>
              <a:rPr lang="en-US" sz="2000" dirty="0" err="1" smtClean="0"/>
              <a:t>customer_num</a:t>
            </a:r>
            <a:r>
              <a:rPr lang="en-US" sz="2000" dirty="0" smtClean="0"/>
              <a:t> (both tables), state, </a:t>
            </a:r>
            <a:r>
              <a:rPr lang="en-US" sz="2000" dirty="0" err="1" smtClean="0"/>
              <a:t>order_num</a:t>
            </a:r>
            <a:r>
              <a:rPr lang="en-US" sz="2000" dirty="0" smtClean="0"/>
              <a:t>, </a:t>
            </a:r>
            <a:r>
              <a:rPr lang="en-US" sz="2000" dirty="0" err="1" smtClean="0"/>
              <a:t>paid_date</a:t>
            </a:r>
            <a:endParaRPr lang="en-US" sz="2000" dirty="0" smtClean="0"/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Why ?  We can re-use these RDDs later</a:t>
            </a:r>
          </a:p>
          <a:p>
            <a:pPr marL="231775" indent="-231775">
              <a:buFont typeface="Arial" pitchFamily="34" charset="0"/>
              <a:buChar char="•"/>
            </a:pPr>
            <a:endParaRPr lang="en-US" sz="2000" dirty="0"/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There are 11 rows by count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15" y="1165608"/>
            <a:ext cx="2144253" cy="230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1499" y="3567164"/>
            <a:ext cx="2896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Source:https</a:t>
            </a:r>
            <a:r>
              <a:rPr lang="en-US" sz="800" dirty="0"/>
              <a:t>://www.pinterest.com/pin/5629568257464509/ </a:t>
            </a:r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424217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460" y="544496"/>
            <a:ext cx="3826476" cy="548048"/>
          </a:xfrm>
        </p:spPr>
        <p:txBody>
          <a:bodyPr/>
          <a:lstStyle/>
          <a:p>
            <a:r>
              <a:rPr lang="en-US" dirty="0" smtClean="0"/>
              <a:t>Challenge 2: Load </a:t>
            </a:r>
            <a:r>
              <a:rPr lang="en-US" dirty="0" err="1" smtClean="0"/>
              <a:t>customer_orders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000-DTSE-Analytics-7571-60</a:t>
            </a:r>
            <a:r>
              <a:rPr lang="sk-SK" dirty="0" smtClean="0"/>
              <a:t>-PL-</a:t>
            </a:r>
            <a:fld id="{5A6FB346-E907-314D-8DE1-ECD2B2B6AA1B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201825" y="454733"/>
            <a:ext cx="4716163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/>
              <a:t>By </a:t>
            </a:r>
            <a:r>
              <a:rPr lang="en-US" sz="2400" b="1" dirty="0" smtClean="0"/>
              <a:t>far</a:t>
            </a:r>
            <a:r>
              <a:rPr lang="en-US" sz="2000" dirty="0" smtClean="0"/>
              <a:t> the hardest of the challenges</a:t>
            </a:r>
          </a:p>
          <a:p>
            <a:endParaRPr lang="en-US" sz="2000" dirty="0" smtClean="0"/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It's always the little things; nulls, nits in the APIs, </a:t>
            </a:r>
            <a:r>
              <a:rPr lang="en-US" sz="2000" dirty="0" err="1" smtClean="0"/>
              <a:t>yadda</a:t>
            </a:r>
            <a:endParaRPr lang="en-US" sz="2000" dirty="0" smtClean="0"/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Keep it simple; we're only keeping 4 columns to reduce burden</a:t>
            </a:r>
          </a:p>
          <a:p>
            <a:pPr marL="231775" indent="-231775">
              <a:buFont typeface="Arial" pitchFamily="34" charset="0"/>
              <a:buChar char="•"/>
            </a:pPr>
            <a:endParaRPr lang="en-US" sz="2000" dirty="0"/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Best effort, then check answer at end of unit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/>
              <a:t>Y</a:t>
            </a:r>
            <a:r>
              <a:rPr lang="en-US" sz="2000" dirty="0" smtClean="0"/>
              <a:t>ou need </a:t>
            </a:r>
            <a:r>
              <a:rPr lang="en-US" sz="2000" dirty="0" err="1" smtClean="0"/>
              <a:t>customer_orders</a:t>
            </a:r>
            <a:r>
              <a:rPr lang="en-US" sz="2000" dirty="0" smtClean="0"/>
              <a:t> for the remaining challenges</a:t>
            </a:r>
          </a:p>
          <a:p>
            <a:pPr marL="231775" indent="-231775">
              <a:buFont typeface="Arial" pitchFamily="34" charset="0"/>
              <a:buChar char="•"/>
            </a:pPr>
            <a:endParaRPr lang="en-US" sz="2000" dirty="0"/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All other challenges are do-able</a:t>
            </a:r>
            <a:endParaRPr lang="en-US" sz="1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095" y="1765522"/>
            <a:ext cx="1939881" cy="185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81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Count of Orders by State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000-DTSE-Analytics-7571-60</a:t>
            </a:r>
            <a:r>
              <a:rPr lang="sk-SK" dirty="0" smtClean="0"/>
              <a:t>-PL-</a:t>
            </a:r>
            <a:fld id="{5A6FB346-E907-314D-8DE1-ECD2B2B6AA1B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199" y="1508564"/>
            <a:ext cx="4281055" cy="1489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Need </a:t>
            </a:r>
            <a:r>
              <a:rPr lang="en-US" sz="2000" dirty="0" err="1" smtClean="0"/>
              <a:t>customer_orders</a:t>
            </a:r>
            <a:endParaRPr lang="en-US" sz="2000" dirty="0" smtClean="0"/>
          </a:p>
          <a:p>
            <a:pPr marL="228600" indent="-228600">
              <a:buFont typeface="Arial" pitchFamily="34" charset="0"/>
              <a:buChar char="•"/>
            </a:pPr>
            <a:endParaRPr lang="en-US" sz="2000" dirty="0" smtClean="0"/>
          </a:p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4 lines; map, and </a:t>
            </a:r>
            <a:r>
              <a:rPr lang="en-US" sz="2000" dirty="0" err="1" smtClean="0"/>
              <a:t>reduceByKey</a:t>
            </a:r>
            <a:r>
              <a:rPr lang="en-US" sz="2000" dirty="0" smtClean="0"/>
              <a:t>()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Output just state and count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107" y="1088451"/>
            <a:ext cx="3891343" cy="259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38254" y="3837810"/>
            <a:ext cx="42338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https://www.eater.com/2016/9/26/13051528/most-ordered-food-delivery-america</a:t>
            </a:r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424217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4: Rows where </a:t>
            </a:r>
            <a:r>
              <a:rPr lang="en-US" dirty="0" err="1" smtClean="0"/>
              <a:t>paid_date</a:t>
            </a:r>
            <a:r>
              <a:rPr lang="en-US" dirty="0" smtClean="0"/>
              <a:t> is (null)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000-DTSE-Analytics-7571-60</a:t>
            </a:r>
            <a:r>
              <a:rPr lang="sk-SK" dirty="0" smtClean="0"/>
              <a:t>-PL-</a:t>
            </a:r>
            <a:fld id="{5A6FB346-E907-314D-8DE1-ECD2B2B6AA1B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19245" y="1301641"/>
            <a:ext cx="4281055" cy="24175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Mismatch between: DSE, Spark, </a:t>
            </a:r>
            <a:r>
              <a:rPr lang="en-US" sz="1800" dirty="0" err="1" smtClean="0"/>
              <a:t>Scala</a:t>
            </a:r>
            <a:endParaRPr lang="en-US" sz="1800" dirty="0" smtClean="0"/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Advice in </a:t>
            </a:r>
            <a:r>
              <a:rPr lang="en-US" sz="1800" dirty="0" err="1" smtClean="0"/>
              <a:t>Scala</a:t>
            </a:r>
            <a:r>
              <a:rPr lang="en-US" sz="1800" dirty="0" smtClean="0"/>
              <a:t> is to remove nulls immediately; use a constant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Spark has methods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DSE has other ideas of its own</a:t>
            </a:r>
          </a:p>
          <a:p>
            <a:pPr marL="228600" indent="-228600">
              <a:buFont typeface="Arial" pitchFamily="34" charset="0"/>
              <a:buChar char="•"/>
            </a:pPr>
            <a:endParaRPr lang="en-US" sz="1800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Our solution used a constant, ("N/A")</a:t>
            </a:r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15" y="1456226"/>
            <a:ext cx="1796927" cy="1796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17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5: High Value Customers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000-DTSE-Analytics-7571-60</a:t>
            </a:r>
            <a:r>
              <a:rPr lang="sk-SK" dirty="0" smtClean="0"/>
              <a:t>-PL-</a:t>
            </a:r>
            <a:fld id="{5A6FB346-E907-314D-8DE1-ECD2B2B6AA1B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200" y="1353283"/>
            <a:ext cx="4281055" cy="27878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Count of orders by customer, sort by count descending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Output customer number and count</a:t>
            </a:r>
          </a:p>
          <a:p>
            <a:pPr marL="228600" indent="-228600">
              <a:buFont typeface="Arial" pitchFamily="34" charset="0"/>
              <a:buChar char="•"/>
            </a:pPr>
            <a:endParaRPr lang="en-US" sz="2000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Bonus: also output state</a:t>
            </a:r>
          </a:p>
          <a:p>
            <a:pPr marL="228600" indent="-228600">
              <a:buFont typeface="Arial" pitchFamily="34" charset="0"/>
              <a:buChar char="•"/>
            </a:pPr>
            <a:endParaRPr lang="en-US" sz="2000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5 lines</a:t>
            </a:r>
            <a:endParaRPr lang="en-US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233" y="1247775"/>
            <a:ext cx="333375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8017844"/>
      </p:ext>
    </p:extLst>
  </p:cSld>
  <p:clrMapOvr>
    <a:masterClrMapping/>
  </p:clrMapOvr>
</p:sld>
</file>

<file path=ppt/theme/theme1.xml><?xml version="1.0" encoding="utf-8"?>
<a:theme xmlns:a="http://schemas.openxmlformats.org/drawingml/2006/main" name="DataStax_Template_Widescreen">
  <a:themeElements>
    <a:clrScheme name="DataStax 2018">
      <a:dk1>
        <a:srgbClr val="000000"/>
      </a:dk1>
      <a:lt1>
        <a:srgbClr val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7997"/>
      </a:hlink>
      <a:folHlink>
        <a:srgbClr val="374C5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DataStax 2018" id="{D3827187-BCD1-524E-827E-1B9956023528}" vid="{205F31E9-C290-354E-9C88-283432D4769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DataStax 2018_FINAL PPT Template</Template>
  <TotalTime>1103</TotalTime>
  <Words>1799</Words>
  <Application>Microsoft Office PowerPoint</Application>
  <PresentationFormat>On-screen Show (16:9)</PresentationFormat>
  <Paragraphs>350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DataStax_Template_Widescreen</vt:lpstr>
      <vt:lpstr>Practice Lab:</vt:lpstr>
      <vt:lpstr>Working Goal:</vt:lpstr>
      <vt:lpstr>CQL Assets for Reference:</vt:lpstr>
      <vt:lpstr>CQL Assets for Reference:</vt:lpstr>
      <vt:lpstr>Challenge 1: Customers with no Orders</vt:lpstr>
      <vt:lpstr>Challenge 2: Load customer_orders</vt:lpstr>
      <vt:lpstr>Challenge 3: Count of Orders by State</vt:lpstr>
      <vt:lpstr>Challenge 4: Rows where paid_date is (null)</vt:lpstr>
      <vt:lpstr>Challenge 5: High Value Customers</vt:lpstr>
      <vt:lpstr>Practice Lab:</vt:lpstr>
      <vt:lpstr>End of Unit:</vt:lpstr>
      <vt:lpstr>Additional Detail:</vt:lpstr>
      <vt:lpstr>Answer to just challenge 2 is on the Notes page-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creator>Yen Wolf</dc:creator>
  <cp:lastModifiedBy>default</cp:lastModifiedBy>
  <cp:revision>78</cp:revision>
  <dcterms:created xsi:type="dcterms:W3CDTF">2018-03-30T00:33:11Z</dcterms:created>
  <dcterms:modified xsi:type="dcterms:W3CDTF">2019-01-09T17:19:00Z</dcterms:modified>
</cp:coreProperties>
</file>